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9008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3\Docx\Chapter%203\Char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\Docx\Chapter%205\2%20-%20Electrification\Chepter%205%20-%20Electrific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3\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3\Docx\Chapter%204\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%202\Docx\Chapter%204\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\Docx\Chapter%205\1%20-%20Diesel%20vs%20CNG\Chapter%20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o\Desktop\SD%20Transports\Docx\Chapter%205\2%20-%20Electrification\Chepter%205%20-%20Electrifi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1894138232728E-2"/>
          <c:y val="9.5167083407403749E-2"/>
          <c:w val="0.58086560086259986"/>
          <c:h val="0.87439841784286643"/>
        </c:manualLayout>
      </c:layout>
      <c:pieChart>
        <c:varyColors val="1"/>
        <c:ser>
          <c:idx val="0"/>
          <c:order val="0"/>
          <c:tx>
            <c:strRef>
              <c:f>'Transportation To Work'!$B$1</c:f>
              <c:strCache>
                <c:ptCount val="1"/>
                <c:pt idx="0">
                  <c:v>%</c:v>
                </c:pt>
              </c:strCache>
            </c:strRef>
          </c:tx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6.469094488188977E-2"/>
                  <c:y val="0.202240473462460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55577427821522E-2"/>
                  <c:y val="-8.03188293715930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89588801399826E-2"/>
                  <c:y val="-4.67308667991067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07567804024497E-2"/>
                  <c:y val="1.36765356582578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'Transportation To Work'!$A$2:$A$8</c:f>
              <c:strCache>
                <c:ptCount val="6"/>
                <c:pt idx="0">
                  <c:v>Driving Alone</c:v>
                </c:pt>
                <c:pt idx="1">
                  <c:v>Carpooling</c:v>
                </c:pt>
                <c:pt idx="2">
                  <c:v>Work at home</c:v>
                </c:pt>
                <c:pt idx="3">
                  <c:v>Public Transits</c:v>
                </c:pt>
                <c:pt idx="4">
                  <c:v>Walking</c:v>
                </c:pt>
                <c:pt idx="5">
                  <c:v>Other</c:v>
                </c:pt>
              </c:strCache>
            </c:strRef>
          </c:cat>
          <c:val>
            <c:numRef>
              <c:f>'Transportation To Work'!$B$2:$B$8</c:f>
              <c:numCache>
                <c:formatCode>0%</c:formatCode>
                <c:ptCount val="7"/>
                <c:pt idx="0">
                  <c:v>0.76</c:v>
                </c:pt>
                <c:pt idx="1">
                  <c:v>0.1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6"/>
      </c:pie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5652023184601926"/>
          <c:y val="8.3602852349210999E-2"/>
          <c:w val="0.32433070866141733"/>
          <c:h val="0.8648687883030585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24498838972"/>
          <c:y val="0.11096323743845744"/>
          <c:w val="0.83477157267190694"/>
          <c:h val="0.65569985548771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Reliability!$B$9</c:f>
              <c:strCache>
                <c:ptCount val="1"/>
                <c:pt idx="0">
                  <c:v>Electric</c:v>
                </c:pt>
              </c:strCache>
            </c:strRef>
          </c:tx>
          <c:invertIfNegative val="0"/>
          <c:cat>
            <c:strRef>
              <c:f>Reliability!$C$8:$D$8</c:f>
              <c:strCache>
                <c:ptCount val="2"/>
                <c:pt idx="0">
                  <c:v>Intercity </c:v>
                </c:pt>
                <c:pt idx="1">
                  <c:v>Regional</c:v>
                </c:pt>
              </c:strCache>
            </c:strRef>
          </c:cat>
          <c:val>
            <c:numRef>
              <c:f>Reliability!$C$9:$D$9</c:f>
              <c:numCache>
                <c:formatCode>#,##0</c:formatCode>
                <c:ptCount val="2"/>
                <c:pt idx="0">
                  <c:v>16571</c:v>
                </c:pt>
                <c:pt idx="1">
                  <c:v>30209</c:v>
                </c:pt>
              </c:numCache>
            </c:numRef>
          </c:val>
        </c:ser>
        <c:ser>
          <c:idx val="1"/>
          <c:order val="1"/>
          <c:tx>
            <c:strRef>
              <c:f>Reliability!$B$10</c:f>
              <c:strCache>
                <c:ptCount val="1"/>
                <c:pt idx="0">
                  <c:v>Diesel</c:v>
                </c:pt>
              </c:strCache>
            </c:strRef>
          </c:tx>
          <c:invertIfNegative val="0"/>
          <c:cat>
            <c:strRef>
              <c:f>Reliability!$C$8:$D$8</c:f>
              <c:strCache>
                <c:ptCount val="2"/>
                <c:pt idx="0">
                  <c:v>Intercity </c:v>
                </c:pt>
                <c:pt idx="1">
                  <c:v>Regional</c:v>
                </c:pt>
              </c:strCache>
            </c:strRef>
          </c:cat>
          <c:val>
            <c:numRef>
              <c:f>Reliability!$C$10:$D$10</c:f>
              <c:numCache>
                <c:formatCode>#,##0</c:formatCode>
                <c:ptCount val="2"/>
                <c:pt idx="0">
                  <c:v>11800</c:v>
                </c:pt>
                <c:pt idx="1">
                  <c:v>12880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616768"/>
        <c:axId val="76748992"/>
      </c:barChart>
      <c:catAx>
        <c:axId val="123616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748992"/>
        <c:crosses val="autoZero"/>
        <c:auto val="1"/>
        <c:lblAlgn val="ctr"/>
        <c:lblOffset val="100"/>
        <c:noMultiLvlLbl val="0"/>
      </c:catAx>
      <c:valAx>
        <c:axId val="767489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GB" sz="1400" b="0" dirty="0">
                    <a:latin typeface="Calibri" pitchFamily="34" charset="0"/>
                    <a:cs typeface="Calibri" pitchFamily="34" charset="0"/>
                  </a:rPr>
                  <a:t>Distance</a:t>
                </a:r>
                <a:r>
                  <a:rPr lang="en-GB" sz="1400" b="0" baseline="0" dirty="0">
                    <a:latin typeface="Calibri" pitchFamily="34" charset="0"/>
                    <a:cs typeface="Calibri" pitchFamily="34" charset="0"/>
                  </a:rPr>
                  <a:t> (miles)</a:t>
                </a:r>
                <a:endParaRPr lang="en-GB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82282237235348521"/>
              <c:y val="0.9062276266908158"/>
            </c:manualLayout>
          </c:layout>
          <c:overlay val="0"/>
        </c:title>
        <c:numFmt formatCode="#,##0" sourceLinked="1"/>
        <c:majorTickMark val="out"/>
        <c:minorTickMark val="out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361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80353881708279"/>
          <c:y val="0.45036892530199835"/>
          <c:w val="0.16963301139175541"/>
          <c:h val="0.2886555653399861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31789493852748E-2"/>
          <c:y val="8.4271259016735753E-2"/>
          <c:w val="0.90241452376592457"/>
          <c:h val="0.84156512730178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'Highway VMT'!$B$2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'Highway VMT'!$A$3:$A$7</c:f>
              <c:strCache>
                <c:ptCount val="5"/>
                <c:pt idx="0">
                  <c:v>San Francisco</c:v>
                </c:pt>
                <c:pt idx="1">
                  <c:v>Los Angeles</c:v>
                </c:pt>
                <c:pt idx="2">
                  <c:v>Orange County</c:v>
                </c:pt>
                <c:pt idx="3">
                  <c:v>San Diego</c:v>
                </c:pt>
                <c:pt idx="4">
                  <c:v>CALIFORNIA</c:v>
                </c:pt>
              </c:strCache>
            </c:strRef>
          </c:cat>
          <c:val>
            <c:numRef>
              <c:f>'Highway VMT'!$B$3:$B$7</c:f>
              <c:numCache>
                <c:formatCode>General</c:formatCode>
                <c:ptCount val="5"/>
                <c:pt idx="0">
                  <c:v>4.3</c:v>
                </c:pt>
                <c:pt idx="1">
                  <c:v>10.199999999999999</c:v>
                </c:pt>
                <c:pt idx="2">
                  <c:v>12.2</c:v>
                </c:pt>
                <c:pt idx="3">
                  <c:v>13.5</c:v>
                </c:pt>
                <c:pt idx="4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'Highway VMT'!$C$2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'Highway VMT'!$A$3:$A$7</c:f>
              <c:strCache>
                <c:ptCount val="5"/>
                <c:pt idx="0">
                  <c:v>San Francisco</c:v>
                </c:pt>
                <c:pt idx="1">
                  <c:v>Los Angeles</c:v>
                </c:pt>
                <c:pt idx="2">
                  <c:v>Orange County</c:v>
                </c:pt>
                <c:pt idx="3">
                  <c:v>San Diego</c:v>
                </c:pt>
                <c:pt idx="4">
                  <c:v>CALIFORNIA</c:v>
                </c:pt>
              </c:strCache>
            </c:strRef>
          </c:cat>
          <c:val>
            <c:numRef>
              <c:f>'Highway VMT'!$C$3:$C$7</c:f>
              <c:numCache>
                <c:formatCode>General</c:formatCode>
                <c:ptCount val="5"/>
                <c:pt idx="0">
                  <c:v>4.5</c:v>
                </c:pt>
                <c:pt idx="1">
                  <c:v>10.5</c:v>
                </c:pt>
                <c:pt idx="2">
                  <c:v>12.2</c:v>
                </c:pt>
                <c:pt idx="3">
                  <c:v>14.5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324032"/>
        <c:axId val="39100416"/>
      </c:barChart>
      <c:catAx>
        <c:axId val="121324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9100416"/>
        <c:crosses val="autoZero"/>
        <c:auto val="1"/>
        <c:lblAlgn val="ctr"/>
        <c:lblOffset val="100"/>
        <c:noMultiLvlLbl val="0"/>
      </c:catAx>
      <c:valAx>
        <c:axId val="39100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0" spc="0" baseline="0">
                    <a:latin typeface="Calibri" pitchFamily="34" charset="0"/>
                    <a:cs typeface="Calibri" pitchFamily="34" charset="0"/>
                  </a:defRPr>
                </a:pPr>
                <a:r>
                  <a:rPr lang="en-GB" sz="1800" b="0" spc="0" baseline="0" dirty="0" smtClean="0">
                    <a:latin typeface="Calibri" pitchFamily="34" charset="0"/>
                    <a:cs typeface="Calibri" pitchFamily="34" charset="0"/>
                  </a:rPr>
                  <a:t>miles</a:t>
                </a:r>
                <a:endParaRPr lang="en-GB" sz="1800" b="0" spc="0" baseline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3888890407796413E-3"/>
              <c:y val="8.71402508155050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13240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126320114426959"/>
          <c:y val="0.32428642466767416"/>
          <c:w val="0.12158673683144541"/>
          <c:h val="0.15615600943937957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0551878689584E-2"/>
          <c:y val="0.10453137546275164"/>
          <c:w val="0.89812213535351071"/>
          <c:h val="0.825313822073610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'Daily VMT'!$A$17:$A$29</c:f>
              <c:numCache>
                <c:formatCode>General</c:formatCode>
                <c:ptCount val="13"/>
                <c:pt idx="0">
                  <c:v>1983</c:v>
                </c:pt>
                <c:pt idx="1">
                  <c:v>1985</c:v>
                </c:pt>
                <c:pt idx="2">
                  <c:v>1987</c:v>
                </c:pt>
                <c:pt idx="3">
                  <c:v>1989</c:v>
                </c:pt>
                <c:pt idx="4">
                  <c:v>1991</c:v>
                </c:pt>
                <c:pt idx="5">
                  <c:v>1993</c:v>
                </c:pt>
                <c:pt idx="6">
                  <c:v>1995</c:v>
                </c:pt>
                <c:pt idx="7">
                  <c:v>1997</c:v>
                </c:pt>
                <c:pt idx="8">
                  <c:v>1999</c:v>
                </c:pt>
                <c:pt idx="9">
                  <c:v>2001</c:v>
                </c:pt>
                <c:pt idx="10">
                  <c:v>2003</c:v>
                </c:pt>
                <c:pt idx="11">
                  <c:v>2005</c:v>
                </c:pt>
                <c:pt idx="12">
                  <c:v>2007</c:v>
                </c:pt>
              </c:numCache>
            </c:numRef>
          </c:cat>
          <c:val>
            <c:numRef>
              <c:f>'Daily VMT'!$B$17:$B$29</c:f>
              <c:numCache>
                <c:formatCode>0</c:formatCode>
                <c:ptCount val="13"/>
                <c:pt idx="0">
                  <c:v>29</c:v>
                </c:pt>
                <c:pt idx="1">
                  <c:v>33</c:v>
                </c:pt>
                <c:pt idx="2">
                  <c:v>39</c:v>
                </c:pt>
                <c:pt idx="3">
                  <c:v>44.7</c:v>
                </c:pt>
                <c:pt idx="4">
                  <c:v>45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51</c:v>
                </c:pt>
                <c:pt idx="9">
                  <c:v>56</c:v>
                </c:pt>
                <c:pt idx="10">
                  <c:v>57</c:v>
                </c:pt>
                <c:pt idx="11">
                  <c:v>62</c:v>
                </c:pt>
                <c:pt idx="1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533952"/>
        <c:axId val="39103296"/>
      </c:barChart>
      <c:dateAx>
        <c:axId val="1215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9103296"/>
        <c:crosses val="autoZero"/>
        <c:auto val="1"/>
        <c:lblOffset val="100"/>
        <c:baseTimeUnit val="years"/>
        <c:majorTimeUnit val="years"/>
        <c:minorUnit val="1"/>
        <c:minorTimeUnit val="years"/>
      </c:dateAx>
      <c:valAx>
        <c:axId val="3910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 kern="0" spc="0" baseline="0">
                    <a:latin typeface="Calibri" pitchFamily="34" charset="0"/>
                    <a:cs typeface="Calibri" pitchFamily="34" charset="0"/>
                  </a:defRPr>
                </a:pPr>
                <a:r>
                  <a:rPr lang="en-US" sz="1800" b="0" kern="0" spc="0" baseline="0" dirty="0" smtClean="0">
                    <a:latin typeface="Calibri" pitchFamily="34" charset="0"/>
                    <a:cs typeface="Calibri" pitchFamily="34" charset="0"/>
                  </a:rPr>
                  <a:t>Millions of miles</a:t>
                </a:r>
                <a:endParaRPr lang="en-US" sz="1800" b="0" kern="0" spc="0" baseline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3.4554982952712306E-3"/>
              <c:y val="9.8353484066090888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1533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3824173141149"/>
          <c:y val="6.381751742683861E-2"/>
          <c:w val="0.87319852460302927"/>
          <c:h val="0.861677547535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'Transit Ridership by City'!$F$1</c:f>
              <c:strCache>
                <c:ptCount val="1"/>
                <c:pt idx="0">
                  <c:v>Ridership</c:v>
                </c:pt>
              </c:strCache>
            </c:strRef>
          </c:tx>
          <c:invertIfNegative val="0"/>
          <c:cat>
            <c:strRef>
              <c:f>'Transit Ridership by City'!$E$2:$E$7</c:f>
              <c:strCache>
                <c:ptCount val="6"/>
                <c:pt idx="0">
                  <c:v>New York City</c:v>
                </c:pt>
                <c:pt idx="1">
                  <c:v>Chicago</c:v>
                </c:pt>
                <c:pt idx="2">
                  <c:v>San Francisco</c:v>
                </c:pt>
                <c:pt idx="3">
                  <c:v>Los Angeles</c:v>
                </c:pt>
                <c:pt idx="4">
                  <c:v>Washington</c:v>
                </c:pt>
                <c:pt idx="5">
                  <c:v>San Diego</c:v>
                </c:pt>
              </c:strCache>
            </c:strRef>
          </c:cat>
          <c:val>
            <c:numRef>
              <c:f>'Transit Ridership by City'!$F$2:$F$7</c:f>
              <c:numCache>
                <c:formatCode>General</c:formatCode>
                <c:ptCount val="6"/>
                <c:pt idx="0">
                  <c:v>508</c:v>
                </c:pt>
                <c:pt idx="1">
                  <c:v>480</c:v>
                </c:pt>
                <c:pt idx="2">
                  <c:v>440</c:v>
                </c:pt>
                <c:pt idx="3">
                  <c:v>430</c:v>
                </c:pt>
                <c:pt idx="4">
                  <c:v>390</c:v>
                </c:pt>
                <c:pt idx="5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673216"/>
        <c:axId val="39106176"/>
      </c:barChart>
      <c:catAx>
        <c:axId val="121673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39106176"/>
        <c:crosses val="autoZero"/>
        <c:auto val="1"/>
        <c:lblAlgn val="ctr"/>
        <c:lblOffset val="100"/>
        <c:noMultiLvlLbl val="0"/>
      </c:catAx>
      <c:valAx>
        <c:axId val="3910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 b="0" spc="0" baseline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 b="0" spc="0" baseline="0" dirty="0">
                    <a:latin typeface="Calibri" pitchFamily="34" charset="0"/>
                    <a:cs typeface="Calibri" pitchFamily="34" charset="0"/>
                  </a:rPr>
                  <a:t>Millions of </a:t>
                </a:r>
                <a:r>
                  <a:rPr lang="en-US" sz="1800" b="0" spc="0" baseline="0" dirty="0" smtClean="0">
                    <a:latin typeface="Calibri" pitchFamily="34" charset="0"/>
                    <a:cs typeface="Calibri" pitchFamily="34" charset="0"/>
                  </a:rPr>
                  <a:t>ridership</a:t>
                </a:r>
                <a:endParaRPr lang="en-US" sz="1800" b="0" spc="0" baseline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4.73452249683995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16732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95166229221353E-2"/>
          <c:y val="0.10288993255000553"/>
          <c:w val="0.86515988626421692"/>
          <c:h val="0.762479093558250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'Population, Jobs, Housing'!$B$1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8100"/>
          </c:spPr>
          <c:marker>
            <c:symbol val="diamond"/>
            <c:size val="12"/>
          </c:marker>
          <c:xVal>
            <c:numRef>
              <c:f>'Population, Jobs, Housing'!$A$2:$A$6</c:f>
              <c:numCache>
                <c:formatCode>General</c:formatCode>
                <c:ptCount val="5"/>
                <c:pt idx="0">
                  <c:v>2008</c:v>
                </c:pt>
                <c:pt idx="1">
                  <c:v>2020</c:v>
                </c:pt>
                <c:pt idx="2">
                  <c:v>2030</c:v>
                </c:pt>
                <c:pt idx="3">
                  <c:v>2035</c:v>
                </c:pt>
                <c:pt idx="4">
                  <c:v>2050</c:v>
                </c:pt>
              </c:numCache>
            </c:numRef>
          </c:xVal>
          <c:yVal>
            <c:numRef>
              <c:f>'Population, Jobs, Housing'!$B$2:$B$6</c:f>
              <c:numCache>
                <c:formatCode>General</c:formatCode>
                <c:ptCount val="5"/>
                <c:pt idx="0">
                  <c:v>3131552</c:v>
                </c:pt>
                <c:pt idx="1">
                  <c:v>3535000</c:v>
                </c:pt>
                <c:pt idx="2">
                  <c:v>3870001</c:v>
                </c:pt>
                <c:pt idx="3">
                  <c:v>4026131</c:v>
                </c:pt>
                <c:pt idx="4">
                  <c:v>4384867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'Population, Jobs, Housing'!$C$1</c:f>
              <c:strCache>
                <c:ptCount val="1"/>
                <c:pt idx="0">
                  <c:v>Jobs</c:v>
                </c:pt>
              </c:strCache>
            </c:strRef>
          </c:tx>
          <c:spPr>
            <a:ln w="38100"/>
          </c:spPr>
          <c:marker>
            <c:symbol val="square"/>
            <c:size val="9"/>
          </c:marker>
          <c:xVal>
            <c:numRef>
              <c:f>'Population, Jobs, Housing'!$A$2:$A$6</c:f>
              <c:numCache>
                <c:formatCode>General</c:formatCode>
                <c:ptCount val="5"/>
                <c:pt idx="0">
                  <c:v>2008</c:v>
                </c:pt>
                <c:pt idx="1">
                  <c:v>2020</c:v>
                </c:pt>
                <c:pt idx="2">
                  <c:v>2030</c:v>
                </c:pt>
                <c:pt idx="3">
                  <c:v>2035</c:v>
                </c:pt>
                <c:pt idx="4">
                  <c:v>2050</c:v>
                </c:pt>
              </c:numCache>
            </c:numRef>
          </c:xVal>
          <c:yVal>
            <c:numRef>
              <c:f>'Population, Jobs, Housing'!$C$2:$C$6</c:f>
              <c:numCache>
                <c:formatCode>General</c:formatCode>
                <c:ptCount val="5"/>
                <c:pt idx="0">
                  <c:v>1501080</c:v>
                </c:pt>
                <c:pt idx="1">
                  <c:v>1604615</c:v>
                </c:pt>
                <c:pt idx="2">
                  <c:v>1752630</c:v>
                </c:pt>
                <c:pt idx="3">
                  <c:v>1798372</c:v>
                </c:pt>
                <c:pt idx="4">
                  <c:v>2003038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'Population, Jobs, Housing'!$D$1</c:f>
              <c:strCache>
                <c:ptCount val="1"/>
                <c:pt idx="0">
                  <c:v>Housing</c:v>
                </c:pt>
              </c:strCache>
            </c:strRef>
          </c:tx>
          <c:spPr>
            <a:ln w="38100"/>
          </c:spPr>
          <c:marker>
            <c:symbol val="triangle"/>
            <c:size val="11"/>
          </c:marker>
          <c:xVal>
            <c:numRef>
              <c:f>'Population, Jobs, Housing'!$A$2:$A$6</c:f>
              <c:numCache>
                <c:formatCode>General</c:formatCode>
                <c:ptCount val="5"/>
                <c:pt idx="0">
                  <c:v>2008</c:v>
                </c:pt>
                <c:pt idx="1">
                  <c:v>2020</c:v>
                </c:pt>
                <c:pt idx="2">
                  <c:v>2030</c:v>
                </c:pt>
                <c:pt idx="3">
                  <c:v>2035</c:v>
                </c:pt>
                <c:pt idx="4">
                  <c:v>2050</c:v>
                </c:pt>
              </c:numCache>
            </c:numRef>
          </c:xVal>
          <c:yVal>
            <c:numRef>
              <c:f>'Population, Jobs, Housing'!$D$2:$D$6</c:f>
              <c:numCache>
                <c:formatCode>General</c:formatCode>
                <c:ptCount val="5"/>
                <c:pt idx="0">
                  <c:v>1140654</c:v>
                </c:pt>
                <c:pt idx="1">
                  <c:v>1262488</c:v>
                </c:pt>
                <c:pt idx="2">
                  <c:v>1369797</c:v>
                </c:pt>
                <c:pt idx="3">
                  <c:v>1417520</c:v>
                </c:pt>
                <c:pt idx="4">
                  <c:v>1529090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92672"/>
        <c:axId val="76293248"/>
      </c:scatterChart>
      <c:valAx>
        <c:axId val="762926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293248"/>
        <c:crosses val="autoZero"/>
        <c:crossBetween val="midCat"/>
      </c:valAx>
      <c:valAx>
        <c:axId val="76293248"/>
        <c:scaling>
          <c:orientation val="minMax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292672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8.3109839623222326E-2"/>
              </c:manualLayout>
            </c:layout>
            <c:tx>
              <c:rich>
                <a:bodyPr/>
                <a:lstStyle/>
                <a:p>
                  <a:pPr>
                    <a:defRPr sz="1600" b="0" spc="0" baseline="0"/>
                  </a:pPr>
                  <a:r>
                    <a:rPr lang="en-US" sz="1800" b="0" spc="0" baseline="0" dirty="0" smtClean="0">
                      <a:latin typeface="Calibri" pitchFamily="34" charset="0"/>
                      <a:cs typeface="Calibri" pitchFamily="34" charset="0"/>
                    </a:rPr>
                    <a:t>Millions of </a:t>
                  </a:r>
                  <a:r>
                    <a:rPr lang="en-US" sz="1800" b="0" spc="0" baseline="0" dirty="0">
                      <a:latin typeface="Calibri" pitchFamily="34" charset="0"/>
                      <a:cs typeface="Calibri" pitchFamily="34" charset="0"/>
                    </a:rPr>
                    <a:t>people</a:t>
                  </a:r>
                  <a:endParaRPr lang="en-US" sz="1600" b="0" spc="0" baseline="0" dirty="0">
                    <a:latin typeface="Calibri" pitchFamily="34" charset="0"/>
                    <a:cs typeface="Calibri" pitchFamily="34" charset="0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4.269280402449694E-2"/>
          <c:y val="0.94509044921915086"/>
          <c:w val="0.91305544619422574"/>
          <c:h val="5.3460202175393268E-2"/>
        </c:manualLayout>
      </c:layout>
      <c:overlay val="0"/>
      <c:txPr>
        <a:bodyPr/>
        <a:lstStyle/>
        <a:p>
          <a:pPr>
            <a:defRPr sz="1800" b="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09814785027803E-2"/>
          <c:y val="0.10602409638554217"/>
          <c:w val="0.59918237908462435"/>
          <c:h val="0.8547371217152074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'Survey Why'!$B$2:$B$11</c:f>
              <c:strCache>
                <c:ptCount val="10"/>
                <c:pt idx="0">
                  <c:v>No travels to necessary areas</c:v>
                </c:pt>
                <c:pt idx="1">
                  <c:v>Stops locations are inconvenient</c:v>
                </c:pt>
                <c:pt idx="2">
                  <c:v>General inconvenience of transit</c:v>
                </c:pt>
                <c:pt idx="3">
                  <c:v>Takes too long</c:v>
                </c:pt>
                <c:pt idx="4">
                  <c:v>No transit options near home</c:v>
                </c:pt>
                <c:pt idx="5">
                  <c:v>Schedule inconvenient</c:v>
                </c:pt>
                <c:pt idx="6">
                  <c:v>Prefer other modes</c:v>
                </c:pt>
                <c:pt idx="7">
                  <c:v>Too expensive</c:v>
                </c:pt>
                <c:pt idx="8">
                  <c:v>Do not need / Rarely travel</c:v>
                </c:pt>
                <c:pt idx="9">
                  <c:v>Other</c:v>
                </c:pt>
              </c:strCache>
            </c:strRef>
          </c:cat>
          <c:val>
            <c:numRef>
              <c:f>'Survey Why'!$C$2:$C$11</c:f>
              <c:numCache>
                <c:formatCode>0.0</c:formatCode>
                <c:ptCount val="10"/>
                <c:pt idx="0">
                  <c:v>20.2</c:v>
                </c:pt>
                <c:pt idx="1">
                  <c:v>15</c:v>
                </c:pt>
                <c:pt idx="2">
                  <c:v>13.9</c:v>
                </c:pt>
                <c:pt idx="3">
                  <c:v>10.8</c:v>
                </c:pt>
                <c:pt idx="4">
                  <c:v>9.8000000000000007</c:v>
                </c:pt>
                <c:pt idx="5">
                  <c:v>8.5</c:v>
                </c:pt>
                <c:pt idx="6">
                  <c:v>8</c:v>
                </c:pt>
                <c:pt idx="7">
                  <c:v>5.0999999999999996</c:v>
                </c:pt>
                <c:pt idx="8">
                  <c:v>4.2</c:v>
                </c:pt>
                <c:pt idx="9">
                  <c:v>4.5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6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1942799085598166"/>
          <c:y val="7.9876876449342285E-2"/>
          <c:w val="0.36640461913964312"/>
          <c:h val="0.888623817439307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0110418857774"/>
          <c:y val="0.14920930682960865"/>
          <c:w val="0.72503188141019848"/>
          <c:h val="0.82394563555582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'Traffic Lights'!$B$1</c:f>
              <c:strCache>
                <c:ptCount val="1"/>
                <c:pt idx="0">
                  <c:v>Red light time (s)</c:v>
                </c:pt>
              </c:strCache>
            </c:strRef>
          </c:tx>
          <c:invertIfNegative val="0"/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'Traffic Lights'!$A$2:$A$25</c:f>
              <c:strCache>
                <c:ptCount val="24"/>
                <c:pt idx="0">
                  <c:v>12th &amp; Imperial</c:v>
                </c:pt>
                <c:pt idx="1">
                  <c:v>12th &amp; Petco Pk.</c:v>
                </c:pt>
                <c:pt idx="2">
                  <c:v>12th &amp; K</c:v>
                </c:pt>
                <c:pt idx="3">
                  <c:v>Park &amp; J</c:v>
                </c:pt>
                <c:pt idx="4">
                  <c:v>Park &amp; Island</c:v>
                </c:pt>
                <c:pt idx="5">
                  <c:v>Park &amp; Market</c:v>
                </c:pt>
                <c:pt idx="6">
                  <c:v>Park &amp; G</c:v>
                </c:pt>
                <c:pt idx="7">
                  <c:v>Park &amp; F</c:v>
                </c:pt>
                <c:pt idx="8">
                  <c:v>Park &amp; E</c:v>
                </c:pt>
                <c:pt idx="9">
                  <c:v>Park &amp; Brodway</c:v>
                </c:pt>
                <c:pt idx="10">
                  <c:v>C &amp; 11th</c:v>
                </c:pt>
                <c:pt idx="11">
                  <c:v>C &amp; 10th</c:v>
                </c:pt>
                <c:pt idx="12">
                  <c:v>C &amp; 9th</c:v>
                </c:pt>
                <c:pt idx="13">
                  <c:v>C &amp; 8th</c:v>
                </c:pt>
                <c:pt idx="14">
                  <c:v>C &amp; 7th</c:v>
                </c:pt>
                <c:pt idx="15">
                  <c:v>C &amp; 6th</c:v>
                </c:pt>
                <c:pt idx="16">
                  <c:v>C &amp; 5th</c:v>
                </c:pt>
                <c:pt idx="17">
                  <c:v>C &amp; 4th</c:v>
                </c:pt>
                <c:pt idx="18">
                  <c:v>C &amp; 3rd</c:v>
                </c:pt>
                <c:pt idx="19">
                  <c:v>C &amp; 2nd</c:v>
                </c:pt>
                <c:pt idx="20">
                  <c:v>C &amp; First</c:v>
                </c:pt>
                <c:pt idx="21">
                  <c:v>C &amp; Front</c:v>
                </c:pt>
                <c:pt idx="22">
                  <c:v>C &amp; India</c:v>
                </c:pt>
                <c:pt idx="23">
                  <c:v>Average</c:v>
                </c:pt>
              </c:strCache>
            </c:strRef>
          </c:cat>
          <c:val>
            <c:numRef>
              <c:f>'Traffic Lights'!$B$2:$B$25</c:f>
              <c:numCache>
                <c:formatCode>General</c:formatCode>
                <c:ptCount val="24"/>
                <c:pt idx="0">
                  <c:v>38</c:v>
                </c:pt>
                <c:pt idx="1">
                  <c:v>28</c:v>
                </c:pt>
                <c:pt idx="2">
                  <c:v>22</c:v>
                </c:pt>
                <c:pt idx="3">
                  <c:v>20</c:v>
                </c:pt>
                <c:pt idx="4">
                  <c:v>25</c:v>
                </c:pt>
                <c:pt idx="5">
                  <c:v>27</c:v>
                </c:pt>
                <c:pt idx="6">
                  <c:v>40</c:v>
                </c:pt>
                <c:pt idx="7">
                  <c:v>34</c:v>
                </c:pt>
                <c:pt idx="8">
                  <c:v>20</c:v>
                </c:pt>
                <c:pt idx="9">
                  <c:v>17</c:v>
                </c:pt>
                <c:pt idx="10">
                  <c:v>39</c:v>
                </c:pt>
                <c:pt idx="11">
                  <c:v>27</c:v>
                </c:pt>
                <c:pt idx="12">
                  <c:v>44</c:v>
                </c:pt>
                <c:pt idx="13">
                  <c:v>35</c:v>
                </c:pt>
                <c:pt idx="14">
                  <c:v>36</c:v>
                </c:pt>
                <c:pt idx="15">
                  <c:v>28</c:v>
                </c:pt>
                <c:pt idx="16">
                  <c:v>32</c:v>
                </c:pt>
                <c:pt idx="17">
                  <c:v>36</c:v>
                </c:pt>
                <c:pt idx="18">
                  <c:v>36</c:v>
                </c:pt>
                <c:pt idx="19">
                  <c:v>35</c:v>
                </c:pt>
                <c:pt idx="20">
                  <c:v>39</c:v>
                </c:pt>
                <c:pt idx="21">
                  <c:v>40</c:v>
                </c:pt>
                <c:pt idx="22">
                  <c:v>47</c:v>
                </c:pt>
                <c:pt idx="23">
                  <c:v>32.391304347826086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9336448"/>
        <c:axId val="76299008"/>
      </c:barChart>
      <c:catAx>
        <c:axId val="11933644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6299008"/>
        <c:crosses val="autoZero"/>
        <c:auto val="1"/>
        <c:lblAlgn val="ctr"/>
        <c:lblOffset val="100"/>
        <c:noMultiLvlLbl val="0"/>
      </c:catAx>
      <c:valAx>
        <c:axId val="76299008"/>
        <c:scaling>
          <c:orientation val="minMax"/>
        </c:scaling>
        <c:delete val="0"/>
        <c:axPos val="t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 b="0" dirty="0" smtClean="0"/>
                  <a:t>seconds</a:t>
                </a:r>
                <a:endParaRPr lang="en-GB" sz="1800" b="0" dirty="0"/>
              </a:p>
            </c:rich>
          </c:tx>
          <c:layout>
            <c:manualLayout>
              <c:xMode val="edge"/>
              <c:yMode val="edge"/>
              <c:x val="0.83573499086518455"/>
              <c:y val="5.5496021363048695E-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9336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6664490333112"/>
          <c:y val="0.1453134123202266"/>
          <c:w val="0.87630395853876808"/>
          <c:h val="0.71057886811064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'E3 CNG VS Diesel'!$B$4</c:f>
              <c:strCache>
                <c:ptCount val="1"/>
                <c:pt idx="0">
                  <c:v>Euro3 Diesel</c:v>
                </c:pt>
              </c:strCache>
            </c:strRef>
          </c:tx>
          <c:invertIfNegative val="0"/>
          <c:cat>
            <c:strRef>
              <c:f>'E3 CNG VS Diesel'!$C$3:$E$3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PM</c:v>
                </c:pt>
              </c:strCache>
            </c:strRef>
          </c:cat>
          <c:val>
            <c:numRef>
              <c:f>'E3 CNG VS Diesel'!$C$4:$E$4</c:f>
              <c:numCache>
                <c:formatCode>General</c:formatCode>
                <c:ptCount val="3"/>
                <c:pt idx="0">
                  <c:v>7.15</c:v>
                </c:pt>
                <c:pt idx="1">
                  <c:v>17.010000000000002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'E3 CNG VS Diesel'!$B$5</c:f>
              <c:strCache>
                <c:ptCount val="1"/>
                <c:pt idx="0">
                  <c:v>Early CNG</c:v>
                </c:pt>
              </c:strCache>
            </c:strRef>
          </c:tx>
          <c:invertIfNegative val="0"/>
          <c:cat>
            <c:strRef>
              <c:f>'E3 CNG VS Diesel'!$C$3:$E$3</c:f>
              <c:strCache>
                <c:ptCount val="3"/>
                <c:pt idx="0">
                  <c:v>CO</c:v>
                </c:pt>
                <c:pt idx="1">
                  <c:v>NOx</c:v>
                </c:pt>
                <c:pt idx="2">
                  <c:v>PM</c:v>
                </c:pt>
              </c:strCache>
            </c:strRef>
          </c:cat>
          <c:val>
            <c:numRef>
              <c:f>'E3 CNG VS Diesel'!$C$5:$E$5</c:f>
              <c:numCache>
                <c:formatCode>General</c:formatCode>
                <c:ptCount val="3"/>
                <c:pt idx="0">
                  <c:v>5.33</c:v>
                </c:pt>
                <c:pt idx="1">
                  <c:v>12.17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513344"/>
        <c:axId val="76744384"/>
      </c:barChart>
      <c:catAx>
        <c:axId val="123513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744384"/>
        <c:crosses val="autoZero"/>
        <c:auto val="1"/>
        <c:lblAlgn val="ctr"/>
        <c:lblOffset val="100"/>
        <c:noMultiLvlLbl val="0"/>
      </c:catAx>
      <c:valAx>
        <c:axId val="76744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spc="100" baseline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GB" sz="1800" b="0" spc="0" baseline="0" dirty="0" smtClean="0">
                    <a:latin typeface="Calibri" pitchFamily="34" charset="0"/>
                    <a:cs typeface="Calibri" pitchFamily="34" charset="0"/>
                  </a:rPr>
                  <a:t>g/km</a:t>
                </a:r>
                <a:endParaRPr lang="en-GB" sz="1800" b="0" spc="0" baseline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4037863101211556E-2"/>
              <c:y val="0.131852915229905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3513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47482762443653"/>
          <c:y val="0.93404071759062213"/>
          <c:w val="0.66925005342074173"/>
          <c:h val="6.1742777009457156E-2"/>
        </c:manualLayout>
      </c:layout>
      <c:overlay val="0"/>
      <c:txPr>
        <a:bodyPr/>
        <a:lstStyle/>
        <a:p>
          <a:pPr>
            <a:defRPr sz="1800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3597730333486"/>
          <c:y val="2.40485935835139E-2"/>
          <c:w val="0.81625867225231519"/>
          <c:h val="0.68544444882468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'CO2 Emissions'!$B$2</c:f>
              <c:strCache>
                <c:ptCount val="1"/>
                <c:pt idx="0">
                  <c:v>CO2 per vehicle mile (g)</c:v>
                </c:pt>
              </c:strCache>
            </c:strRef>
          </c:tx>
          <c:invertIfNegative val="0"/>
          <c:cat>
            <c:strRef>
              <c:f>'CO2 Emissions'!$C$1:$D$1</c:f>
              <c:strCache>
                <c:ptCount val="2"/>
                <c:pt idx="0">
                  <c:v>Electric</c:v>
                </c:pt>
                <c:pt idx="1">
                  <c:v>Diesel</c:v>
                </c:pt>
              </c:strCache>
            </c:strRef>
          </c:cat>
          <c:val>
            <c:numRef>
              <c:f>'CO2 Emissions'!$C$2:$D$2</c:f>
              <c:numCache>
                <c:formatCode>#,##0</c:formatCode>
                <c:ptCount val="2"/>
                <c:pt idx="0">
                  <c:v>1664</c:v>
                </c:pt>
                <c:pt idx="1">
                  <c:v>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615744"/>
        <c:axId val="76747264"/>
      </c:barChart>
      <c:catAx>
        <c:axId val="123615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6747264"/>
        <c:crosses val="autoZero"/>
        <c:auto val="1"/>
        <c:lblAlgn val="ctr"/>
        <c:lblOffset val="100"/>
        <c:noMultiLvlLbl val="0"/>
      </c:catAx>
      <c:valAx>
        <c:axId val="767472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Calibri" pitchFamily="34" charset="0"/>
                    <a:cs typeface="Calibri" pitchFamily="34" charset="0"/>
                  </a:defRPr>
                </a:pPr>
                <a:r>
                  <a:rPr lang="en-GB" sz="1400" b="0" dirty="0">
                    <a:latin typeface="Calibri" pitchFamily="34" charset="0"/>
                    <a:cs typeface="Calibri" pitchFamily="34" charset="0"/>
                  </a:rPr>
                  <a:t>CO</a:t>
                </a:r>
                <a:r>
                  <a:rPr lang="en-GB" sz="1400" b="0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GB" sz="1400" b="0" baseline="0" dirty="0">
                    <a:latin typeface="Calibri" pitchFamily="34" charset="0"/>
                    <a:cs typeface="Calibri" pitchFamily="34" charset="0"/>
                  </a:rPr>
                  <a:t> Emissions (g/mi)</a:t>
                </a:r>
                <a:endParaRPr lang="en-GB" sz="1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76126997632602689"/>
              <c:y val="0.8857013199250262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23615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0462-5551-4AAF-96F7-98D83F4F42C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BBA2-2495-421B-994F-D28CB19BE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2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MTS: Metropolitan</a:t>
            </a:r>
            <a:r>
              <a:rPr lang="it-IT" baseline="0" dirty="0" smtClean="0"/>
              <a:t> Transit System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NCTD</a:t>
            </a:r>
            <a:r>
              <a:rPr lang="it-IT" baseline="0" dirty="0" smtClean="0"/>
              <a:t>: North County Transport District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9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San Diego: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dirty="0" smtClean="0"/>
              <a:t>13.5 miles in 2009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dirty="0" smtClean="0"/>
              <a:t>14.5 miles in 2010</a:t>
            </a:r>
          </a:p>
          <a:p>
            <a:endParaRPr lang="it-IT" dirty="0" smtClean="0"/>
          </a:p>
          <a:p>
            <a:r>
              <a:rPr lang="it-IT" dirty="0" smtClean="0"/>
              <a:t>California: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dirty="0" smtClean="0"/>
              <a:t>12.7 miles</a:t>
            </a:r>
            <a:r>
              <a:rPr lang="it-IT" baseline="0" dirty="0" smtClean="0"/>
              <a:t> in 2009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baseline="0" dirty="0" smtClean="0"/>
              <a:t>13 miles in 2010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1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2005: 62 millions</a:t>
            </a:r>
          </a:p>
          <a:p>
            <a:r>
              <a:rPr lang="it-IT" dirty="0" smtClean="0"/>
              <a:t>2007: 61 millions</a:t>
            </a:r>
          </a:p>
          <a:p>
            <a:endParaRPr lang="it-IT" dirty="0" smtClean="0"/>
          </a:p>
          <a:p>
            <a:r>
              <a:rPr lang="it-IT" dirty="0" smtClean="0"/>
              <a:t>Actual: more than 60 millions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5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NYC: 508</a:t>
            </a:r>
          </a:p>
          <a:p>
            <a:r>
              <a:rPr lang="it-IT" dirty="0" smtClean="0"/>
              <a:t>SD: </a:t>
            </a:r>
            <a:r>
              <a:rPr lang="it-IT" dirty="0" smtClean="0"/>
              <a:t>75</a:t>
            </a:r>
          </a:p>
          <a:p>
            <a:endParaRPr lang="it-I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3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2008:  Population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3,131,552: Jobs 1,501,080; Housing 1,140,654</a:t>
            </a:r>
          </a:p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dirty="0" smtClean="0"/>
              <a:t>Current (2011):  Population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3,140,069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2050: Population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4,384,867; Jobs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2,003,038; Housing 1,529,090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6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4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Examples:</a:t>
            </a:r>
          </a:p>
          <a:p>
            <a:endParaRPr lang="it-IT" dirty="0" smtClean="0"/>
          </a:p>
          <a:p>
            <a:r>
              <a:rPr lang="it-IT" dirty="0" smtClean="0"/>
              <a:t>Catalitic</a:t>
            </a:r>
            <a:r>
              <a:rPr lang="it-IT" baseline="0" dirty="0" smtClean="0"/>
              <a:t> reduction</a:t>
            </a:r>
          </a:p>
          <a:p>
            <a:r>
              <a:rPr lang="it-IT" baseline="0" dirty="0" smtClean="0"/>
              <a:t>Particulate filters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7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400 hiring docking points</a:t>
            </a:r>
          </a:p>
          <a:p>
            <a:r>
              <a:rPr lang="it-IT" dirty="0" smtClean="0"/>
              <a:t>6,000</a:t>
            </a:r>
            <a:r>
              <a:rPr lang="it-IT" baseline="0" dirty="0" smtClean="0"/>
              <a:t> </a:t>
            </a:r>
            <a:r>
              <a:rPr lang="it-IT" baseline="0" dirty="0" smtClean="0"/>
              <a:t>bicycles</a:t>
            </a:r>
          </a:p>
          <a:p>
            <a:r>
              <a:rPr lang="it-IT" baseline="0" dirty="0" smtClean="0"/>
              <a:t>2000-2010 number of cyclists doubled</a:t>
            </a:r>
          </a:p>
          <a:p>
            <a:r>
              <a:rPr lang="it-IT" baseline="0" dirty="0" smtClean="0"/>
              <a:t>Development plan: 400% increase by 2026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BBA2-2495-421B-994F-D28CB19BE2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8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9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7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1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5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7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AA3-E144-4D1D-9761-DD2B15A6294B}" type="datetimeFigureOut">
              <a:rPr lang="en-GB" smtClean="0"/>
              <a:t>22/08/2012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43B7-72E9-4191-B47E-E8E7E8EFC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San Diego County: Towards a Reliable and Sustainable Public Transportation System</a:t>
            </a:r>
            <a:endParaRPr lang="en-GB" sz="3600" dirty="0"/>
          </a:p>
          <a:p>
            <a:endParaRPr lang="en-GB" dirty="0"/>
          </a:p>
        </p:txBody>
      </p:sp>
      <p:pic>
        <p:nvPicPr>
          <p:cNvPr id="6" name="Picture 5" descr="C:\Users\Franco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3409950" cy="1114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 descr="C:\Users\Franco\Desktop\PIC 6 Developed Transits Ma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18" y="1556792"/>
            <a:ext cx="2302510" cy="3171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403648" y="4748138"/>
            <a:ext cx="636039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Franco </a:t>
            </a:r>
            <a:r>
              <a:rPr lang="en-US" sz="2000" b="1" dirty="0" err="1"/>
              <a:t>Boscolo</a:t>
            </a:r>
            <a:endParaRPr lang="en-GB" sz="2000" b="1" dirty="0"/>
          </a:p>
          <a:p>
            <a:r>
              <a:rPr lang="en-US" sz="2000" dirty="0"/>
              <a:t>Research Associate, Global Energy Network Institute (GENI</a:t>
            </a:r>
            <a:r>
              <a:rPr lang="en-US" sz="2000" dirty="0" smtClean="0"/>
              <a:t>)</a:t>
            </a:r>
          </a:p>
          <a:p>
            <a:endParaRPr lang="en-GB" dirty="0"/>
          </a:p>
          <a:p>
            <a:r>
              <a:rPr lang="en-US" sz="2000" dirty="0" smtClean="0"/>
              <a:t>Under </a:t>
            </a:r>
            <a:r>
              <a:rPr lang="en-US" sz="2000" dirty="0"/>
              <a:t>the supervision </a:t>
            </a:r>
            <a:r>
              <a:rPr lang="en-US" sz="2000" dirty="0" smtClean="0"/>
              <a:t>of</a:t>
            </a:r>
            <a:endParaRPr lang="en-GB" sz="2000" dirty="0"/>
          </a:p>
          <a:p>
            <a:r>
              <a:rPr lang="en-US" sz="2000" dirty="0"/>
              <a:t>Peter </a:t>
            </a:r>
            <a:r>
              <a:rPr lang="en-US" sz="2000" b="1" dirty="0" err="1"/>
              <a:t>Meisen</a:t>
            </a:r>
            <a:endParaRPr lang="en-GB" sz="2000" b="1" dirty="0"/>
          </a:p>
          <a:p>
            <a:r>
              <a:rPr lang="en-US" sz="2000" dirty="0"/>
              <a:t>President, Global Energy Network Institute (GENI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pic>
        <p:nvPicPr>
          <p:cNvPr id="3074" name="Picture 2" descr="C:\Users\Franco\Desktop\SD Transports 3\Docx\Chapter 4\Bus Lane 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9752"/>
            <a:ext cx="3409950" cy="1988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41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reliable system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67770560"/>
              </p:ext>
            </p:extLst>
          </p:nvPr>
        </p:nvGraphicFramePr>
        <p:xfrm>
          <a:off x="0" y="620689"/>
          <a:ext cx="9143999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572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Motivations for not using transits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90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reliable system</a:t>
            </a:r>
            <a:endParaRPr lang="en-GB" dirty="0"/>
          </a:p>
        </p:txBody>
      </p:sp>
      <p:pic>
        <p:nvPicPr>
          <p:cNvPr id="7" name="Picture 6" descr="C:\Users\Franco\Desktop\SD Transports\Docx\Chapter 4\PIC 6 Developed Transit Map Tot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892481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58079" y="692696"/>
            <a:ext cx="558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2050 regional development plan</a:t>
            </a:r>
            <a:endParaRPr lang="en-GB" sz="3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512396"/>
            <a:ext cx="7020271" cy="345604"/>
          </a:xfr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SANDAG 2011,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2050 Regional Transportation Plan – Our region, Our Future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San Diego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3744416" cy="237626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/>
              <a:t>Area improvement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Transit development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Fast connections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323528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reliable system</a:t>
            </a:r>
            <a:endParaRPr lang="en-GB" dirty="0"/>
          </a:p>
        </p:txBody>
      </p:sp>
      <p:pic>
        <p:nvPicPr>
          <p:cNvPr id="5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0352197"/>
              </p:ext>
            </p:extLst>
          </p:nvPr>
        </p:nvGraphicFramePr>
        <p:xfrm>
          <a:off x="2987824" y="620688"/>
          <a:ext cx="619169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649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Bus lanes and automatic light systems</a:t>
            </a:r>
            <a:endParaRPr lang="en-GB" sz="3200" dirty="0"/>
          </a:p>
        </p:txBody>
      </p:sp>
      <p:pic>
        <p:nvPicPr>
          <p:cNvPr id="8" name="Picture 7" descr="C:\Users\Franco\Desktop\6a00d83454714d69e2013487f7c50e970c-800w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952328" cy="20075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07504" y="1277471"/>
            <a:ext cx="2857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Toll lanes on highways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Bus lanes on</a:t>
            </a:r>
            <a:br>
              <a:rPr lang="en-GB" sz="2400" dirty="0" smtClean="0"/>
            </a:br>
            <a:r>
              <a:rPr lang="en-GB" sz="2400" dirty="0" smtClean="0"/>
              <a:t>city centres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Active signal priority syste</a:t>
            </a:r>
            <a:r>
              <a:rPr lang="en-GB" sz="2400" dirty="0"/>
              <a:t>m</a:t>
            </a: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71664" y="1556792"/>
            <a:ext cx="0" cy="4172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reliable system</a:t>
            </a:r>
            <a:endParaRPr lang="en-GB" dirty="0"/>
          </a:p>
        </p:txBody>
      </p:sp>
      <p:pic>
        <p:nvPicPr>
          <p:cNvPr id="4098" name="Picture 2" descr="C:\Users\Franco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8928992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81328"/>
            <a:ext cx="5940151" cy="476672"/>
          </a:xfrm>
        </p:spPr>
        <p:txBody>
          <a:bodyPr/>
          <a:lstStyle/>
          <a:p>
            <a:pPr algn="l"/>
            <a:r>
              <a:rPr lang="en-GB" sz="1400" dirty="0" smtClean="0"/>
              <a:t>Source: </a:t>
            </a:r>
            <a:r>
              <a:rPr lang="en-GB" sz="1400" dirty="0" err="1" smtClean="0"/>
              <a:t>TfL</a:t>
            </a:r>
            <a:r>
              <a:rPr lang="en-GB" sz="1400" dirty="0" smtClean="0"/>
              <a:t> </a:t>
            </a:r>
            <a:r>
              <a:rPr lang="en-GB" sz="1400" dirty="0"/>
              <a:t>(Transport for London) 2012a, </a:t>
            </a:r>
            <a:r>
              <a:rPr lang="en-GB" sz="1400" i="1" dirty="0"/>
              <a:t>Timetable of Bus 159 towards Paddington Basin (W2)</a:t>
            </a:r>
            <a:r>
              <a:rPr lang="en-GB" sz="1400" dirty="0"/>
              <a:t>, Accessed on 15 August 2012, &lt;http://www.tfl.gov.uk/&gt;.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247" y="119675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More transit options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247" y="30497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Higher transit frequency</a:t>
            </a:r>
            <a:endParaRPr lang="en-GB" sz="2800" dirty="0"/>
          </a:p>
        </p:txBody>
      </p:sp>
      <p:pic>
        <p:nvPicPr>
          <p:cNvPr id="14" name="Picture 13" descr="C:\Users\Franco\Desktop\SD Transports 2\Docx\Chapter 4\london-bus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61" y="1719972"/>
            <a:ext cx="5733415" cy="117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9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reliable system</a:t>
            </a:r>
            <a:endParaRPr lang="en-GB" dirty="0"/>
          </a:p>
        </p:txBody>
      </p:sp>
      <p:pic>
        <p:nvPicPr>
          <p:cNvPr id="6" name="Picture 5" descr="C:\Users\Franco\Desktop\Untitle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184576" cy="16474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C:\Users\Franco\Desktop\Presentation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928992" cy="284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91247" y="145836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GPS</a:t>
            </a:r>
            <a:r>
              <a:rPr lang="it-IT" sz="2800" dirty="0" smtClean="0"/>
              <a:t>-tracked transits: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247" y="292494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Online and mobile Apps:</a:t>
            </a:r>
            <a:endParaRPr lang="en-GB" sz="2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453336"/>
            <a:ext cx="7596335" cy="404664"/>
          </a:xfrm>
        </p:spPr>
        <p:txBody>
          <a:bodyPr/>
          <a:lstStyle/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Apple Inc. UK 2012,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iTunes Preview – App Store &gt; Navigation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Accessed on 15 August 2012, &lt;http://itunes.apple.com/gb/genre/ios-navigation/id6010?mt=8&amp;letter=L&amp;page=3#page&gt;.</a:t>
            </a:r>
          </a:p>
          <a:p>
            <a:pPr algn="l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21464" y="3429000"/>
            <a:ext cx="0" cy="2848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sustainable system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34104500"/>
              </p:ext>
            </p:extLst>
          </p:nvPr>
        </p:nvGraphicFramePr>
        <p:xfrm>
          <a:off x="0" y="725116"/>
          <a:ext cx="9046961" cy="472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079" y="692696"/>
            <a:ext cx="701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Diesel vs. Compressed Natural Gas (CNG)</a:t>
            </a:r>
            <a:endParaRPr lang="en-GB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60032" y="52292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67744" y="51944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24328" y="52358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89825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Reduction: 25.45%                    28.45%                    98.12%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53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sustainable system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8079" y="692696"/>
            <a:ext cx="701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Diesel vs. Compressed Natural Gas (CNG)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31463"/>
              </p:ext>
            </p:extLst>
          </p:nvPr>
        </p:nvGraphicFramePr>
        <p:xfrm>
          <a:off x="3923928" y="1412773"/>
          <a:ext cx="5115664" cy="181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878"/>
                <a:gridCol w="1185502"/>
                <a:gridCol w="1169368"/>
                <a:gridCol w="1278916"/>
              </a:tblGrid>
              <a:tr h="453971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Source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Emissions (gCO</a:t>
                      </a:r>
                      <a:r>
                        <a:rPr lang="en-GB" sz="1600" baseline="-25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eq/km)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39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Diesel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CNG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Reduction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Beer</a:t>
                      </a:r>
                      <a:r>
                        <a:rPr lang="it-IT" sz="1600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it-IT" sz="1600" i="1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et al</a:t>
                      </a:r>
                      <a:r>
                        <a:rPr lang="it-IT" sz="1600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2001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1,759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1,604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8.81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Sliva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et al. 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2,277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2,070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9.09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86346"/>
              </p:ext>
            </p:extLst>
          </p:nvPr>
        </p:nvGraphicFramePr>
        <p:xfrm>
          <a:off x="91361" y="3645024"/>
          <a:ext cx="8928993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8757"/>
                <a:gridCol w="1139340"/>
                <a:gridCol w="1360778"/>
                <a:gridCol w="1150054"/>
                <a:gridCol w="1350064"/>
              </a:tblGrid>
              <a:tr h="2845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Cost Details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CNG ($)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Clean Diesel ($)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30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Per Bus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Fleet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Bus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Per Fleet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Incremental CNG Fuel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2,860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0.6 x 10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CNG Fuel Station Maintenance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 x 10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Incremental Bus Maintenance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5,200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1.0 x 10</a:t>
                      </a:r>
                      <a:r>
                        <a:rPr lang="en-GB" sz="1600" baseline="30000" dirty="0"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Incremental Cleaning Technology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1,040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208,000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Diesel Fuel Station Maintenance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92,000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Clean Technology Replacement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137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27,400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Annual Technology Cleaning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670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134,000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GB" sz="140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2,500,000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n-GB" sz="1400" b="1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461,400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246" y="1412776"/>
            <a:ext cx="387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When both engine types are retrofitted with cleaning technologies, reductions decrease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246" y="3183359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Costs do not justify CNG choice:</a:t>
            </a:r>
            <a:endParaRPr lang="en-GB" sz="24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8244406" cy="404664"/>
          </a:xfrm>
        </p:spPr>
        <p:txBody>
          <a:bodyPr/>
          <a:lstStyle/>
          <a:p>
            <a:pPr algn="l"/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DEER (Directions in Engine-Efficiency and Emissions Research) 2003,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Comparison of Clean Diesel Buses to CNG Buses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New York City Transit Department of Buses, from August 26, 2003 DEER Conference, Newport, RI.</a:t>
            </a:r>
          </a:p>
        </p:txBody>
      </p:sp>
    </p:spTree>
    <p:extLst>
      <p:ext uri="{BB962C8B-B14F-4D97-AF65-F5344CB8AC3E}">
        <p14:creationId xmlns:p14="http://schemas.microsoft.com/office/powerpoint/2010/main" val="40454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sustainable system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8079" y="692696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Electrification of the railway system</a:t>
            </a:r>
            <a:endParaRPr lang="en-GB" sz="32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11221"/>
              </p:ext>
            </p:extLst>
          </p:nvPr>
        </p:nvGraphicFramePr>
        <p:xfrm>
          <a:off x="323528" y="1772816"/>
          <a:ext cx="8229601" cy="223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609"/>
                <a:gridCol w="1321674"/>
                <a:gridCol w="1367760"/>
                <a:gridCol w="1627815"/>
                <a:gridCol w="2241743"/>
              </a:tblGrid>
              <a:tr h="44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Service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Company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Travel (mi)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Weekly Trips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Yearly Travel (mi)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Coaster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NCTD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46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98,072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Sprinter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NCTD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132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151,008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Pacific Surfliner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Amtrak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154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504,504</a:t>
                      </a:r>
                      <a:endParaRPr lang="en-GB" sz="16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/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n-GB" sz="14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753,584</a:t>
                      </a:r>
                      <a:endParaRPr lang="en-GB" sz="16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246" y="1373723"/>
            <a:ext cx="86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Rail and light-rail services powered by Diesel engines: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246" y="3861048"/>
            <a:ext cx="831320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/>
              <a:t>Electrification has the benefits of</a:t>
            </a:r>
            <a:r>
              <a:rPr lang="it-IT" sz="2400" dirty="0" smtClean="0"/>
              <a:t>:</a:t>
            </a:r>
            <a:endParaRPr lang="it-IT" sz="2400" dirty="0" smtClean="0"/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-	Reducing </a:t>
            </a:r>
            <a:r>
              <a:rPr lang="en-GB" sz="2400" dirty="0"/>
              <a:t>environmental impacts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-	Improving </a:t>
            </a:r>
            <a:r>
              <a:rPr lang="en-GB" sz="2400" dirty="0"/>
              <a:t>the reliability of the service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-	Increasing </a:t>
            </a:r>
            <a:r>
              <a:rPr lang="en-GB" sz="2400" dirty="0"/>
              <a:t>the capacity of trains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/>
              <a:t>-	</a:t>
            </a:r>
            <a:r>
              <a:rPr lang="en-GB" sz="2400" dirty="0" smtClean="0"/>
              <a:t>Reducing </a:t>
            </a:r>
            <a:r>
              <a:rPr lang="en-GB" sz="2400" dirty="0"/>
              <a:t>maintenance, fuel and wear and tear </a:t>
            </a:r>
            <a:r>
              <a:rPr lang="en-GB" sz="2400" dirty="0" smtClean="0"/>
              <a:t>costs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45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sustainable system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5557000"/>
              </p:ext>
            </p:extLst>
          </p:nvPr>
        </p:nvGraphicFramePr>
        <p:xfrm>
          <a:off x="127366" y="1167135"/>
          <a:ext cx="88569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08010905"/>
              </p:ext>
            </p:extLst>
          </p:nvPr>
        </p:nvGraphicFramePr>
        <p:xfrm>
          <a:off x="199374" y="3501008"/>
          <a:ext cx="8712968" cy="272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246" y="764704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CO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 reduction by electrification:  20% - 35</a:t>
            </a:r>
            <a:r>
              <a:rPr lang="it-IT" sz="2400" dirty="0" smtClean="0"/>
              <a:t>% (no local)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3008" y="3399383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Reliability improvement by electrification:  29% - 57%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007" y="6309320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Reduced operating costs (35%) and leasing costs (20%)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0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sustainable system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079" y="692696"/>
            <a:ext cx="494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Regenerative braking system</a:t>
            </a:r>
            <a:endParaRPr lang="en-GB" sz="3200" dirty="0"/>
          </a:p>
        </p:txBody>
      </p:sp>
      <p:pic>
        <p:nvPicPr>
          <p:cNvPr id="10241" name="Picture 1" descr="C:\Users\Franco\Desktop\SD Transports 3\Docx\Chapter 5\3 - AS\bps_il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9" y="1400175"/>
            <a:ext cx="7874361" cy="5269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60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3813"/>
            <a:ext cx="5277272" cy="548680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50000"/>
              </a:lnSpc>
            </a:pPr>
            <a:r>
              <a:rPr lang="en-GB" dirty="0" smtClean="0">
                <a:solidFill>
                  <a:schemeClr val="tx1"/>
                </a:solidFill>
              </a:rPr>
              <a:t>Fleet information</a:t>
            </a:r>
          </a:p>
          <a:p>
            <a:pPr marL="457200" indent="-457200">
              <a:lnSpc>
                <a:spcPct val="250000"/>
              </a:lnSpc>
            </a:pPr>
            <a:r>
              <a:rPr lang="en-GB" dirty="0" smtClean="0">
                <a:solidFill>
                  <a:schemeClr val="tx1"/>
                </a:solidFill>
              </a:rPr>
              <a:t>Population </a:t>
            </a:r>
            <a:r>
              <a:rPr lang="en-GB" dirty="0" smtClean="0">
                <a:solidFill>
                  <a:schemeClr val="tx1"/>
                </a:solidFill>
              </a:rPr>
              <a:t>trends</a:t>
            </a:r>
          </a:p>
          <a:p>
            <a:pPr marL="457200" indent="-457200">
              <a:lnSpc>
                <a:spcPct val="250000"/>
              </a:lnSpc>
            </a:pPr>
            <a:r>
              <a:rPr lang="en-GB" dirty="0" smtClean="0">
                <a:solidFill>
                  <a:schemeClr val="tx1"/>
                </a:solidFill>
              </a:rPr>
              <a:t>Suggestion </a:t>
            </a: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a more </a:t>
            </a:r>
            <a:r>
              <a:rPr lang="en-GB" dirty="0" smtClean="0">
                <a:solidFill>
                  <a:schemeClr val="tx1"/>
                </a:solidFill>
              </a:rPr>
              <a:t>reliable system</a:t>
            </a:r>
          </a:p>
          <a:p>
            <a:pPr marL="457200" indent="-457200">
              <a:lnSpc>
                <a:spcPct val="250000"/>
              </a:lnSpc>
            </a:pPr>
            <a:r>
              <a:rPr lang="en-GB" dirty="0" smtClean="0">
                <a:solidFill>
                  <a:schemeClr val="tx1"/>
                </a:solidFill>
              </a:rPr>
              <a:t>Suggestion for a </a:t>
            </a:r>
            <a:r>
              <a:rPr lang="en-GB" dirty="0" smtClean="0">
                <a:solidFill>
                  <a:schemeClr val="tx1"/>
                </a:solidFill>
              </a:rPr>
              <a:t>more sustainable system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sustainable system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079" y="692696"/>
            <a:ext cx="344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Cycling and walking</a:t>
            </a:r>
            <a:endParaRPr lang="en-GB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53165"/>
              </p:ext>
            </p:extLst>
          </p:nvPr>
        </p:nvGraphicFramePr>
        <p:xfrm>
          <a:off x="4572000" y="710679"/>
          <a:ext cx="4289235" cy="1926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511"/>
                <a:gridCol w="1395366"/>
                <a:gridCol w="1031358"/>
              </a:tblGrid>
              <a:tr h="32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Miles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Bike Path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159.3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11.9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Bike Lane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890.2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66.4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Bike Route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243.9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18.2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Freeway Shoulders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47.4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3.5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  <a:endParaRPr lang="en-GB" sz="180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1340.8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</a:t>
                      </a:r>
                      <a:endParaRPr lang="en-GB" sz="1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239" y="1455167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Current San Diego availability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239" y="2636912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Development of more bike and pedestrian paths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239" y="3183359"/>
            <a:ext cx="852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Development of a bike docking station system</a:t>
            </a:r>
            <a:endParaRPr lang="en-GB" sz="2400" dirty="0"/>
          </a:p>
        </p:txBody>
      </p:sp>
      <p:pic>
        <p:nvPicPr>
          <p:cNvPr id="14" name="Picture 13" descr="C:\Users\Franco\Desktop\6a00d8341c565553ef013487aef57a970c-800w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9" y="3645024"/>
            <a:ext cx="2190750" cy="30963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 descr="C:\Users\Franco\Desktop\SD Transports 2\Docx\Chapter 5\4 - Cycling\Bike point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54" y="3645024"/>
            <a:ext cx="5731510" cy="30963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78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213376" cy="620688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Fleet information</a:t>
            </a:r>
            <a:endParaRPr lang="en-GB" dirty="0"/>
          </a:p>
        </p:txBody>
      </p:sp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653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MTS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Bus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Trolley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NCTD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BREEZE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COASTER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SPRINTER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Amtrak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Pacific Surfliner</a:t>
            </a:r>
            <a:endParaRPr lang="en-GB" dirty="0"/>
          </a:p>
        </p:txBody>
      </p:sp>
      <p:pic>
        <p:nvPicPr>
          <p:cNvPr id="1026" name="Picture 2" descr="C:\Users\Franco\Desktop\SD Transports 3\Docx\Chapter 2\MTS\PIX\MTS B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536502" cy="1259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Users\Franco\Desktop\SD Transports 3\Docx\Chapter 2\MTS\PIX\MTS Troll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4" y="1593010"/>
            <a:ext cx="2536502" cy="1259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C:\Users\Franco\Desktop\SD Transports 3\Docx\Chapter 2\NCTD\BREEZER BUS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33" y="2564904"/>
            <a:ext cx="2536503" cy="12599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 descr="C:\Users\Franco\Desktop\SD Transports 3\Docx\Chapter 2\NCTD\COASTER\21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4" y="3501008"/>
            <a:ext cx="2536502" cy="1259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 descr="C:\Users\Franco\Desktop\SD Transports 3\Docx\Chapter 2\NCTD\SPRINTER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4198"/>
            <a:ext cx="2536502" cy="1259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1" name="Picture 7" descr="C:\Users\Franco\Desktop\SD Transports 3\Docx\Chapter 2\AMTRAK Pacific Surfliner\Untitl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88119"/>
            <a:ext cx="2536503" cy="12092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Straight Connector 8"/>
          <p:cNvCxnSpPr/>
          <p:nvPr/>
        </p:nvCxnSpPr>
        <p:spPr>
          <a:xfrm flipV="1">
            <a:off x="2236854" y="1714230"/>
            <a:ext cx="103900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35896" y="6165304"/>
            <a:ext cx="25202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15816" y="4149080"/>
            <a:ext cx="32241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15816" y="4797152"/>
            <a:ext cx="3438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55776" y="2276872"/>
            <a:ext cx="35841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27784" y="3573016"/>
            <a:ext cx="63184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Population trends</a:t>
            </a:r>
            <a:endParaRPr lang="en-GB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68063449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8079" y="692696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Modes of commuting to work (2010)</a:t>
            </a:r>
          </a:p>
        </p:txBody>
      </p:sp>
    </p:spTree>
    <p:extLst>
      <p:ext uri="{BB962C8B-B14F-4D97-AF65-F5344CB8AC3E}">
        <p14:creationId xmlns:p14="http://schemas.microsoft.com/office/powerpoint/2010/main" val="2316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Population trends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11186617"/>
              </p:ext>
            </p:extLst>
          </p:nvPr>
        </p:nvGraphicFramePr>
        <p:xfrm>
          <a:off x="0" y="764704"/>
          <a:ext cx="9143999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776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Daily Vehicle </a:t>
            </a:r>
            <a:r>
              <a:rPr lang="en-GB" sz="3200" dirty="0" smtClean="0"/>
              <a:t>Miles Travelled </a:t>
            </a:r>
            <a:r>
              <a:rPr lang="en-GB" sz="3200" dirty="0" smtClean="0"/>
              <a:t>(VMT) per capita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981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Population trends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4339761"/>
              </p:ext>
            </p:extLst>
          </p:nvPr>
        </p:nvGraphicFramePr>
        <p:xfrm>
          <a:off x="0" y="620688"/>
          <a:ext cx="9143999" cy="623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6012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Daily Vehicle </a:t>
            </a:r>
            <a:r>
              <a:rPr lang="en-GB" sz="3200" dirty="0" smtClean="0"/>
              <a:t>Miles Travelled </a:t>
            </a:r>
            <a:r>
              <a:rPr lang="en-GB" sz="3200" dirty="0" smtClean="0"/>
              <a:t>(VMT)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050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Population trends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77570286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4144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Transit ridership by </a:t>
            </a:r>
            <a:r>
              <a:rPr lang="en-GB" sz="3200" dirty="0" smtClean="0"/>
              <a:t>city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814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2133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Population trends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72651368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079" y="692696"/>
            <a:ext cx="6291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Population, jobs and housing growth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012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o\Desktop\SD Transports 3\Report\Report Writing\Gen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0669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7744" y="0"/>
            <a:ext cx="687625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Proposal: reliable system</a:t>
            </a:r>
            <a:endParaRPr lang="en-GB" dirty="0"/>
          </a:p>
        </p:txBody>
      </p:sp>
      <p:pic>
        <p:nvPicPr>
          <p:cNvPr id="6" name="Picture 5" descr="C:\Users\Franco\Desktop\SD Transports\Docx\Chapter 4\Presentation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3999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99691" y="908720"/>
            <a:ext cx="5544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8079" y="692696"/>
            <a:ext cx="827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Comparison of perception of mode performance</a:t>
            </a:r>
            <a:endParaRPr lang="en-GB" sz="3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512396"/>
            <a:ext cx="7956377" cy="345604"/>
          </a:xfr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SANDAG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2008,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 Diego Region – Public Transit Opinion Study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Encinitas, True North Research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765</Words>
  <Application>Microsoft Office PowerPoint</Application>
  <PresentationFormat>On-screen Show (4:3)</PresentationFormat>
  <Paragraphs>229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Summary</vt:lpstr>
      <vt:lpstr>Fleet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</dc:creator>
  <cp:lastModifiedBy>Franco</cp:lastModifiedBy>
  <cp:revision>61</cp:revision>
  <dcterms:created xsi:type="dcterms:W3CDTF">2012-08-21T21:47:25Z</dcterms:created>
  <dcterms:modified xsi:type="dcterms:W3CDTF">2012-08-22T20:47:29Z</dcterms:modified>
</cp:coreProperties>
</file>